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58" r:id="rId5"/>
    <p:sldId id="259" r:id="rId6"/>
    <p:sldId id="260"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11/20/2019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PIT 2</a:t>
            </a:r>
            <a:endParaRPr lang="nl-NL" dirty="0"/>
          </a:p>
        </p:txBody>
      </p:sp>
      <p:sp>
        <p:nvSpPr>
          <p:cNvPr id="3" name="Ondertitel 2"/>
          <p:cNvSpPr>
            <a:spLocks noGrp="1"/>
          </p:cNvSpPr>
          <p:nvPr>
            <p:ph type="subTitle" idx="1"/>
          </p:nvPr>
        </p:nvSpPr>
        <p:spPr/>
        <p:txBody>
          <a:bodyPr/>
          <a:lstStyle/>
          <a:p>
            <a:r>
              <a:rPr lang="nl-NL" dirty="0" smtClean="0"/>
              <a:t>‘Ik </a:t>
            </a:r>
            <a:r>
              <a:rPr lang="nl-NL" dirty="0"/>
              <a:t>en mijn </a:t>
            </a:r>
            <a:r>
              <a:rPr lang="nl-NL" dirty="0" smtClean="0"/>
              <a:t>doelgroep’</a:t>
            </a:r>
            <a:endParaRPr lang="nl-NL" dirty="0"/>
          </a:p>
          <a:p>
            <a:endParaRPr lang="nl-NL" dirty="0"/>
          </a:p>
        </p:txBody>
      </p:sp>
      <p:pic>
        <p:nvPicPr>
          <p:cNvPr id="4" name="Afbeelding 3"/>
          <p:cNvPicPr>
            <a:picLocks noChangeAspect="1"/>
          </p:cNvPicPr>
          <p:nvPr/>
        </p:nvPicPr>
        <p:blipFill>
          <a:blip r:embed="rId2"/>
          <a:stretch>
            <a:fillRect/>
          </a:stretch>
        </p:blipFill>
        <p:spPr>
          <a:xfrm>
            <a:off x="1385235" y="625756"/>
            <a:ext cx="4572654" cy="3425077"/>
          </a:xfrm>
          <a:prstGeom prst="rect">
            <a:avLst/>
          </a:prstGeom>
        </p:spPr>
      </p:pic>
    </p:spTree>
    <p:extLst>
      <p:ext uri="{BB962C8B-B14F-4D97-AF65-F5344CB8AC3E}">
        <p14:creationId xmlns:p14="http://schemas.microsoft.com/office/powerpoint/2010/main" val="3192183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Afronding PIT-1</a:t>
            </a:r>
            <a:endParaRPr lang="nl-NL" dirty="0"/>
          </a:p>
        </p:txBody>
      </p:sp>
      <p:sp>
        <p:nvSpPr>
          <p:cNvPr id="3" name="Tijdelijke aanduiding voor inhoud 2"/>
          <p:cNvSpPr>
            <a:spLocks noGrp="1"/>
          </p:cNvSpPr>
          <p:nvPr>
            <p:ph idx="1"/>
          </p:nvPr>
        </p:nvSpPr>
        <p:spPr>
          <a:xfrm>
            <a:off x="677334" y="1376818"/>
            <a:ext cx="8596668" cy="3880773"/>
          </a:xfrm>
        </p:spPr>
        <p:txBody>
          <a:bodyPr/>
          <a:lstStyle/>
          <a:p>
            <a:r>
              <a:rPr lang="nl-NL" dirty="0"/>
              <a:t>Resterende PIT-presentaties van periode 1 worden gehouden (Wie ben ik</a:t>
            </a:r>
            <a:r>
              <a:rPr lang="nl-NL" dirty="0" smtClean="0"/>
              <a:t>)</a:t>
            </a:r>
          </a:p>
          <a:p>
            <a:r>
              <a:rPr lang="nl-NL" dirty="0" smtClean="0"/>
              <a:t>PIT-verslagen worden teruggegeven</a:t>
            </a:r>
          </a:p>
          <a:p>
            <a:r>
              <a:rPr lang="nl-NL" dirty="0"/>
              <a:t>K</a:t>
            </a:r>
            <a:r>
              <a:rPr lang="nl-NL" dirty="0" smtClean="0"/>
              <a:t>ijk goed naar de feedback</a:t>
            </a:r>
          </a:p>
          <a:p>
            <a:r>
              <a:rPr lang="nl-NL" dirty="0" smtClean="0"/>
              <a:t>Benodigde aanvullingen voor het behalen van een voldoende uiterlijk </a:t>
            </a:r>
            <a:r>
              <a:rPr lang="nl-NL" u="sng" dirty="0" smtClean="0"/>
              <a:t>maandag 25 </a:t>
            </a:r>
            <a:r>
              <a:rPr lang="nl-NL" u="sng" smtClean="0"/>
              <a:t>november</a:t>
            </a:r>
            <a:r>
              <a:rPr lang="nl-NL" smtClean="0"/>
              <a:t> inleveren voor 2</a:t>
            </a:r>
            <a:r>
              <a:rPr lang="nl-NL" baseline="30000" smtClean="0"/>
              <a:t>e</a:t>
            </a:r>
            <a:r>
              <a:rPr lang="nl-NL" smtClean="0"/>
              <a:t> kans</a:t>
            </a:r>
            <a:endParaRPr lang="nl-NL" dirty="0"/>
          </a:p>
          <a:p>
            <a:endParaRPr lang="nl-NL" dirty="0"/>
          </a:p>
        </p:txBody>
      </p:sp>
      <p:pic>
        <p:nvPicPr>
          <p:cNvPr id="4" name="Afbeelding 3"/>
          <p:cNvPicPr>
            <a:picLocks noChangeAspect="1"/>
          </p:cNvPicPr>
          <p:nvPr/>
        </p:nvPicPr>
        <p:blipFill>
          <a:blip r:embed="rId2"/>
          <a:stretch>
            <a:fillRect/>
          </a:stretch>
        </p:blipFill>
        <p:spPr>
          <a:xfrm>
            <a:off x="1089195" y="3430375"/>
            <a:ext cx="3781970" cy="2199717"/>
          </a:xfrm>
          <a:prstGeom prst="rect">
            <a:avLst/>
          </a:prstGeom>
        </p:spPr>
      </p:pic>
    </p:spTree>
    <p:extLst>
      <p:ext uri="{BB962C8B-B14F-4D97-AF65-F5344CB8AC3E}">
        <p14:creationId xmlns:p14="http://schemas.microsoft.com/office/powerpoint/2010/main" val="104648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Introductie project</a:t>
            </a:r>
            <a:endParaRPr lang="nl-NL" dirty="0"/>
          </a:p>
        </p:txBody>
      </p:sp>
      <p:sp>
        <p:nvSpPr>
          <p:cNvPr id="3" name="Tijdelijke aanduiding voor inhoud 2"/>
          <p:cNvSpPr>
            <a:spLocks noGrp="1"/>
          </p:cNvSpPr>
          <p:nvPr>
            <p:ph idx="1"/>
          </p:nvPr>
        </p:nvSpPr>
        <p:spPr>
          <a:xfrm>
            <a:off x="677334" y="1338391"/>
            <a:ext cx="8596668" cy="3880773"/>
          </a:xfrm>
        </p:spPr>
        <p:txBody>
          <a:bodyPr>
            <a:normAutofit lnSpcReduction="10000"/>
          </a:bodyPr>
          <a:lstStyle/>
          <a:p>
            <a:r>
              <a:rPr lang="nl-NL" dirty="0" smtClean="0"/>
              <a:t>Het taartpuntenmodel</a:t>
            </a:r>
          </a:p>
          <a:p>
            <a:r>
              <a:rPr lang="nl-NL" dirty="0" smtClean="0"/>
              <a:t>Er zijn vier leervragen:</a:t>
            </a:r>
          </a:p>
          <a:p>
            <a:pPr>
              <a:buAutoNum type="arabicPeriod"/>
            </a:pPr>
            <a:r>
              <a:rPr lang="nl-NL" dirty="0" smtClean="0"/>
              <a:t>Welke doelgroepen kan ik tegenkomen?</a:t>
            </a:r>
          </a:p>
          <a:p>
            <a:pPr>
              <a:buAutoNum type="arabicPeriod"/>
            </a:pPr>
            <a:r>
              <a:rPr lang="nl-NL" dirty="0" smtClean="0"/>
              <a:t>Hoe wonen en werken deze doelgroepen?</a:t>
            </a:r>
          </a:p>
          <a:p>
            <a:pPr>
              <a:buAutoNum type="arabicPeriod"/>
            </a:pPr>
            <a:r>
              <a:rPr lang="nl-NL" dirty="0" smtClean="0"/>
              <a:t>Wat moet ik van mijn doelgroep weten voor ik op stage ga?</a:t>
            </a:r>
          </a:p>
          <a:p>
            <a:pPr>
              <a:buAutoNum type="arabicPeriod"/>
            </a:pPr>
            <a:r>
              <a:rPr lang="nl-NL" dirty="0" smtClean="0"/>
              <a:t>Welke vaardigheden moet ik hebben om met de</a:t>
            </a:r>
          </a:p>
          <a:p>
            <a:pPr marL="0" indent="0">
              <a:buNone/>
            </a:pPr>
            <a:r>
              <a:rPr lang="nl-NL" dirty="0" smtClean="0"/>
              <a:t>     verschillende doelgroepen te kunnen werken?</a:t>
            </a:r>
          </a:p>
          <a:p>
            <a:r>
              <a:rPr lang="nl-NL" dirty="0" smtClean="0"/>
              <a:t>Deze vier leervragen worden verdeeld over acht</a:t>
            </a:r>
          </a:p>
          <a:p>
            <a:pPr marL="0" indent="0">
              <a:buNone/>
            </a:pPr>
            <a:r>
              <a:rPr lang="nl-NL" dirty="0"/>
              <a:t> </a:t>
            </a:r>
            <a:r>
              <a:rPr lang="nl-NL" dirty="0" smtClean="0"/>
              <a:t>    lessen. Als alle acht taartpunten zijn gevuld is</a:t>
            </a:r>
          </a:p>
          <a:p>
            <a:pPr marL="0" indent="0">
              <a:buNone/>
            </a:pPr>
            <a:r>
              <a:rPr lang="nl-NL" dirty="0"/>
              <a:t> </a:t>
            </a:r>
            <a:r>
              <a:rPr lang="nl-NL" dirty="0" smtClean="0"/>
              <a:t>    het feest en eten we taart met de hele klas.</a:t>
            </a:r>
            <a:endParaRPr lang="nl-NL" dirty="0"/>
          </a:p>
        </p:txBody>
      </p:sp>
      <p:pic>
        <p:nvPicPr>
          <p:cNvPr id="4" name="Afbeelding 3"/>
          <p:cNvPicPr>
            <a:picLocks noChangeAspect="1"/>
          </p:cNvPicPr>
          <p:nvPr/>
        </p:nvPicPr>
        <p:blipFill>
          <a:blip r:embed="rId2"/>
          <a:stretch>
            <a:fillRect/>
          </a:stretch>
        </p:blipFill>
        <p:spPr>
          <a:xfrm>
            <a:off x="6089861" y="3278778"/>
            <a:ext cx="5962937" cy="3350413"/>
          </a:xfrm>
          <a:prstGeom prst="rect">
            <a:avLst/>
          </a:prstGeom>
        </p:spPr>
      </p:pic>
    </p:spTree>
    <p:extLst>
      <p:ext uri="{BB962C8B-B14F-4D97-AF65-F5344CB8AC3E}">
        <p14:creationId xmlns:p14="http://schemas.microsoft.com/office/powerpoint/2010/main" val="704201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48937"/>
          </a:xfrm>
        </p:spPr>
        <p:txBody>
          <a:bodyPr/>
          <a:lstStyle/>
          <a:p>
            <a:r>
              <a:rPr lang="nl-NL" dirty="0" smtClean="0"/>
              <a:t>Toetsing van deze PIT:</a:t>
            </a:r>
            <a:endParaRPr lang="nl-NL" dirty="0"/>
          </a:p>
        </p:txBody>
      </p:sp>
      <p:sp>
        <p:nvSpPr>
          <p:cNvPr id="3" name="Tijdelijke aanduiding voor inhoud 2"/>
          <p:cNvSpPr>
            <a:spLocks noGrp="1"/>
          </p:cNvSpPr>
          <p:nvPr>
            <p:ph idx="1"/>
          </p:nvPr>
        </p:nvSpPr>
        <p:spPr>
          <a:xfrm>
            <a:off x="677333" y="1358537"/>
            <a:ext cx="9185123" cy="3880773"/>
          </a:xfrm>
        </p:spPr>
        <p:txBody>
          <a:bodyPr>
            <a:normAutofit/>
          </a:bodyPr>
          <a:lstStyle/>
          <a:p>
            <a:r>
              <a:rPr lang="nl-NL" dirty="0" smtClean="0"/>
              <a:t>Tijdens de PIT brengen we </a:t>
            </a:r>
            <a:r>
              <a:rPr lang="nl-NL" dirty="0" smtClean="0"/>
              <a:t>de </a:t>
            </a:r>
            <a:r>
              <a:rPr lang="nl-NL" dirty="0" smtClean="0"/>
              <a:t>doelgroepen in kaart </a:t>
            </a:r>
            <a:endParaRPr lang="nl-NL" dirty="0" smtClean="0"/>
          </a:p>
          <a:p>
            <a:r>
              <a:rPr lang="nl-NL" dirty="0" smtClean="0"/>
              <a:t>Jullie leren wat </a:t>
            </a:r>
            <a:r>
              <a:rPr lang="nl-NL" dirty="0" smtClean="0"/>
              <a:t>je nodig hebt om in je stage te kunnen aansluiten bij de doelgroep.</a:t>
            </a:r>
          </a:p>
          <a:p>
            <a:r>
              <a:rPr lang="nl-NL" dirty="0" smtClean="0"/>
              <a:t>We hebben een groot project deze periode want jullie gaan werken aan het opstellen van een eigen vacature (per groepje</a:t>
            </a:r>
            <a:r>
              <a:rPr lang="nl-NL" dirty="0" smtClean="0"/>
              <a:t>).</a:t>
            </a:r>
          </a:p>
          <a:p>
            <a:r>
              <a:rPr lang="nl-NL" dirty="0" smtClean="0"/>
              <a:t>Op die vacature w</a:t>
            </a:r>
            <a:r>
              <a:rPr lang="nl-NL" dirty="0" smtClean="0"/>
              <a:t>ordt </a:t>
            </a:r>
            <a:r>
              <a:rPr lang="nl-NL" dirty="0" smtClean="0"/>
              <a:t>gesolliciteerd door de studenten uit andere groepjes.</a:t>
            </a:r>
          </a:p>
          <a:p>
            <a:r>
              <a:rPr lang="nl-NL" dirty="0" smtClean="0"/>
              <a:t>In de </a:t>
            </a:r>
            <a:r>
              <a:rPr lang="nl-NL" dirty="0" err="1" smtClean="0"/>
              <a:t>toetsweek</a:t>
            </a:r>
            <a:r>
              <a:rPr lang="nl-NL" dirty="0" smtClean="0"/>
              <a:t> gaan jullie bij elkaar solliciteren. Er wordt dan tijd ingeruimd voor sollicitaties per groepje zodat iedereen leert solliciteren maar ook leert in een commissie te zitten en sollicitatiegesprekken af te nemen (vragen voorbereiden). </a:t>
            </a:r>
          </a:p>
          <a:p>
            <a:r>
              <a:rPr lang="nl-NL" dirty="0" smtClean="0"/>
              <a:t>Jullie worden beoordeeld op inzet (actieve deelname) en het inleveren van de gevraagde bewijsstukken (wordt steeds vooraf aangegeven).</a:t>
            </a:r>
          </a:p>
          <a:p>
            <a:pPr marL="0" indent="0">
              <a:buNone/>
            </a:pPr>
            <a:endParaRPr lang="nl-NL" dirty="0"/>
          </a:p>
        </p:txBody>
      </p:sp>
    </p:spTree>
    <p:extLst>
      <p:ext uri="{BB962C8B-B14F-4D97-AF65-F5344CB8AC3E}">
        <p14:creationId xmlns:p14="http://schemas.microsoft.com/office/powerpoint/2010/main" val="237479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a:xfrm>
            <a:off x="677333" y="1270000"/>
            <a:ext cx="10491409" cy="3880773"/>
          </a:xfrm>
        </p:spPr>
        <p:txBody>
          <a:bodyPr>
            <a:normAutofit/>
          </a:bodyPr>
          <a:lstStyle/>
          <a:p>
            <a:r>
              <a:rPr lang="nl-NL" dirty="0" smtClean="0"/>
              <a:t>Gaan we groepjes maken voor het verzamelen van info </a:t>
            </a:r>
            <a:r>
              <a:rPr lang="nl-NL" dirty="0" smtClean="0"/>
              <a:t>over</a:t>
            </a:r>
            <a:r>
              <a:rPr lang="nl-NL" dirty="0" smtClean="0"/>
              <a:t> </a:t>
            </a:r>
            <a:r>
              <a:rPr lang="nl-NL" dirty="0" smtClean="0"/>
              <a:t>de verschillende doelgroepen:</a:t>
            </a:r>
          </a:p>
          <a:p>
            <a:pPr marL="0" indent="0">
              <a:buNone/>
            </a:pPr>
            <a:r>
              <a:rPr lang="nl-NL" dirty="0" smtClean="0"/>
              <a:t>PW: verdelen in </a:t>
            </a:r>
            <a:r>
              <a:rPr lang="nl-NL" u="sng" dirty="0" smtClean="0"/>
              <a:t>tweetallen (</a:t>
            </a:r>
            <a:r>
              <a:rPr lang="nl-NL" u="sng" dirty="0" smtClean="0"/>
              <a:t>vier duo-groepjes</a:t>
            </a:r>
            <a:r>
              <a:rPr lang="nl-NL" u="sng" dirty="0" smtClean="0"/>
              <a:t>)</a:t>
            </a:r>
            <a:endParaRPr lang="nl-NL" u="sng" dirty="0"/>
          </a:p>
          <a:p>
            <a:pPr>
              <a:buFontTx/>
              <a:buChar char="-"/>
            </a:pPr>
            <a:r>
              <a:rPr lang="nl-NL" dirty="0" smtClean="0"/>
              <a:t>Kinderopvang </a:t>
            </a:r>
            <a:r>
              <a:rPr lang="nl-NL" dirty="0" smtClean="0"/>
              <a:t>(</a:t>
            </a:r>
            <a:r>
              <a:rPr lang="nl-NL" dirty="0" smtClean="0"/>
              <a:t>kinderdagverblijf/buitenschoolse </a:t>
            </a:r>
            <a:r>
              <a:rPr lang="nl-NL" dirty="0" smtClean="0"/>
              <a:t>opvang/peuterspeelzaal (</a:t>
            </a:r>
            <a:r>
              <a:rPr lang="nl-NL" dirty="0" err="1" smtClean="0"/>
              <a:t>niv</a:t>
            </a:r>
            <a:r>
              <a:rPr lang="nl-NL" dirty="0" smtClean="0"/>
              <a:t>. 3))</a:t>
            </a:r>
          </a:p>
          <a:p>
            <a:pPr>
              <a:buFontTx/>
              <a:buChar char="-"/>
            </a:pPr>
            <a:r>
              <a:rPr lang="nl-NL" dirty="0" smtClean="0"/>
              <a:t>Speciaal basisonderwijs (</a:t>
            </a:r>
            <a:r>
              <a:rPr lang="nl-NL" dirty="0" err="1" smtClean="0"/>
              <a:t>niv</a:t>
            </a:r>
            <a:r>
              <a:rPr lang="nl-NL" dirty="0" smtClean="0"/>
              <a:t>. 4)</a:t>
            </a:r>
            <a:endParaRPr lang="nl-NL" dirty="0" smtClean="0"/>
          </a:p>
          <a:p>
            <a:pPr marL="0" indent="0">
              <a:buNone/>
            </a:pPr>
            <a:endParaRPr lang="nl-NL" sz="1800" dirty="0" smtClean="0"/>
          </a:p>
          <a:p>
            <a:pPr marL="0" indent="0">
              <a:buNone/>
            </a:pPr>
            <a:endParaRPr lang="nl-NL" dirty="0" smtClean="0"/>
          </a:p>
        </p:txBody>
      </p:sp>
      <p:pic>
        <p:nvPicPr>
          <p:cNvPr id="4" name="Afbeelding 3"/>
          <p:cNvPicPr>
            <a:picLocks noChangeAspect="1"/>
          </p:cNvPicPr>
          <p:nvPr/>
        </p:nvPicPr>
        <p:blipFill>
          <a:blip r:embed="rId2"/>
          <a:stretch>
            <a:fillRect/>
          </a:stretch>
        </p:blipFill>
        <p:spPr>
          <a:xfrm>
            <a:off x="677332" y="3223726"/>
            <a:ext cx="5227079" cy="3478383"/>
          </a:xfrm>
          <a:prstGeom prst="rect">
            <a:avLst/>
          </a:prstGeom>
        </p:spPr>
      </p:pic>
    </p:spTree>
    <p:extLst>
      <p:ext uri="{BB962C8B-B14F-4D97-AF65-F5344CB8AC3E}">
        <p14:creationId xmlns:p14="http://schemas.microsoft.com/office/powerpoint/2010/main" val="354805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a:xfrm>
            <a:off x="677333" y="1270000"/>
            <a:ext cx="10491409" cy="3880773"/>
          </a:xfrm>
        </p:spPr>
        <p:txBody>
          <a:bodyPr>
            <a:normAutofit/>
          </a:bodyPr>
          <a:lstStyle/>
          <a:p>
            <a:r>
              <a:rPr lang="nl-NL" dirty="0"/>
              <a:t>Gaan we groepjes </a:t>
            </a:r>
            <a:r>
              <a:rPr lang="nl-NL" dirty="0" smtClean="0"/>
              <a:t>maken </a:t>
            </a:r>
            <a:r>
              <a:rPr lang="nl-NL" dirty="0"/>
              <a:t>voor het verzamelen van info van de verschillende </a:t>
            </a:r>
            <a:r>
              <a:rPr lang="nl-NL" dirty="0" smtClean="0"/>
              <a:t>doelgroepen:</a:t>
            </a:r>
          </a:p>
          <a:p>
            <a:pPr marL="0" indent="0">
              <a:buNone/>
            </a:pPr>
            <a:r>
              <a:rPr lang="nl-NL" dirty="0" smtClean="0"/>
              <a:t>MZ: Verdelen in </a:t>
            </a:r>
            <a:r>
              <a:rPr lang="nl-NL" u="sng" dirty="0" smtClean="0"/>
              <a:t>drie groepjes van drie</a:t>
            </a:r>
            <a:r>
              <a:rPr lang="nl-NL" dirty="0" smtClean="0"/>
              <a:t>:</a:t>
            </a:r>
            <a:endParaRPr lang="nl-NL" dirty="0" smtClean="0"/>
          </a:p>
          <a:p>
            <a:pPr>
              <a:buFontTx/>
              <a:buChar char="-"/>
            </a:pPr>
            <a:r>
              <a:rPr lang="nl-NL" sz="1800" dirty="0" smtClean="0"/>
              <a:t>Mensen met een (verstandelijke) beperking</a:t>
            </a:r>
            <a:endParaRPr lang="nl-NL" dirty="0" smtClean="0"/>
          </a:p>
          <a:p>
            <a:pPr>
              <a:buFontTx/>
              <a:buChar char="-"/>
            </a:pPr>
            <a:r>
              <a:rPr lang="nl-NL" sz="1800" dirty="0" smtClean="0"/>
              <a:t>Ouderenzorg (dagbehandeling/opvang)</a:t>
            </a:r>
          </a:p>
          <a:p>
            <a:pPr>
              <a:buFontTx/>
              <a:buChar char="-"/>
            </a:pPr>
            <a:r>
              <a:rPr lang="nl-NL" dirty="0" smtClean="0"/>
              <a:t>Asielzoekerscentrum/vluchtelingenwerk </a:t>
            </a:r>
            <a:r>
              <a:rPr lang="nl-NL" dirty="0" smtClean="0"/>
              <a:t>(woonbegeleiding/ondersteuning)</a:t>
            </a:r>
          </a:p>
          <a:p>
            <a:pPr>
              <a:buFontTx/>
              <a:buChar char="-"/>
            </a:pPr>
            <a:r>
              <a:rPr lang="nl-NL" dirty="0"/>
              <a:t>Jongerenwerk</a:t>
            </a:r>
          </a:p>
          <a:p>
            <a:pPr>
              <a:buFontTx/>
              <a:buChar char="-"/>
            </a:pPr>
            <a:r>
              <a:rPr lang="nl-NL" sz="1800" dirty="0" smtClean="0"/>
              <a:t>Maatschappelijke opvang </a:t>
            </a:r>
            <a:r>
              <a:rPr lang="nl-NL" sz="1800" dirty="0" smtClean="0"/>
              <a:t>(dak- en thuislozenopvang)</a:t>
            </a:r>
            <a:endParaRPr lang="nl-NL" sz="1800" dirty="0" smtClean="0"/>
          </a:p>
          <a:p>
            <a:pPr>
              <a:buFontTx/>
              <a:buChar char="-"/>
            </a:pPr>
            <a:endParaRPr lang="nl-NL" dirty="0" smtClean="0"/>
          </a:p>
        </p:txBody>
      </p:sp>
      <p:pic>
        <p:nvPicPr>
          <p:cNvPr id="5" name="Afbeelding 4"/>
          <p:cNvPicPr>
            <a:picLocks noChangeAspect="1"/>
          </p:cNvPicPr>
          <p:nvPr/>
        </p:nvPicPr>
        <p:blipFill>
          <a:blip r:embed="rId2"/>
          <a:stretch>
            <a:fillRect/>
          </a:stretch>
        </p:blipFill>
        <p:spPr>
          <a:xfrm>
            <a:off x="2929618" y="4831080"/>
            <a:ext cx="3514725" cy="1295400"/>
          </a:xfrm>
          <a:prstGeom prst="rect">
            <a:avLst/>
          </a:prstGeom>
        </p:spPr>
      </p:pic>
    </p:spTree>
    <p:extLst>
      <p:ext uri="{BB962C8B-B14F-4D97-AF65-F5344CB8AC3E}">
        <p14:creationId xmlns:p14="http://schemas.microsoft.com/office/powerpoint/2010/main" val="24149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8874535" y="0"/>
            <a:ext cx="3317465" cy="2207623"/>
          </a:xfrm>
          <a:prstGeom prst="rect">
            <a:avLst/>
          </a:prstGeom>
        </p:spPr>
      </p:pic>
      <p:sp>
        <p:nvSpPr>
          <p:cNvPr id="2" name="Titel 1"/>
          <p:cNvSpPr>
            <a:spLocks noGrp="1"/>
          </p:cNvSpPr>
          <p:nvPr>
            <p:ph type="title"/>
          </p:nvPr>
        </p:nvSpPr>
        <p:spPr/>
        <p:txBody>
          <a:bodyPr>
            <a:normAutofit fontScale="90000"/>
          </a:bodyPr>
          <a:lstStyle/>
          <a:p>
            <a:r>
              <a:rPr lang="nl-NL" dirty="0" smtClean="0"/>
              <a:t>Stap 1 Brainstorm over de eerste leervraag </a:t>
            </a:r>
            <a:br>
              <a:rPr lang="nl-NL" dirty="0" smtClean="0"/>
            </a:br>
            <a:r>
              <a:rPr lang="nl-NL" dirty="0"/>
              <a:t>	</a:t>
            </a:r>
            <a:r>
              <a:rPr lang="nl-NL" dirty="0" smtClean="0"/>
              <a:t>	</a:t>
            </a:r>
            <a:r>
              <a:rPr lang="nl-NL" dirty="0" smtClean="0"/>
              <a:t>   bij </a:t>
            </a:r>
            <a:r>
              <a:rPr lang="nl-NL" dirty="0" smtClean="0"/>
              <a:t>de PIT</a:t>
            </a:r>
            <a:endParaRPr lang="nl-NL" dirty="0"/>
          </a:p>
        </p:txBody>
      </p:sp>
      <p:sp>
        <p:nvSpPr>
          <p:cNvPr id="3" name="Tijdelijke aanduiding voor inhoud 2"/>
          <p:cNvSpPr>
            <a:spLocks noGrp="1"/>
          </p:cNvSpPr>
          <p:nvPr>
            <p:ph idx="1"/>
          </p:nvPr>
        </p:nvSpPr>
        <p:spPr>
          <a:xfrm>
            <a:off x="677332" y="1729514"/>
            <a:ext cx="10086461" cy="4997857"/>
          </a:xfrm>
        </p:spPr>
        <p:txBody>
          <a:bodyPr>
            <a:normAutofit/>
          </a:bodyPr>
          <a:lstStyle/>
          <a:p>
            <a:r>
              <a:rPr lang="nl-NL" u="sng" dirty="0" smtClean="0"/>
              <a:t>Leervraag 1: Welke doelgroepen kan ik tegenkomen?</a:t>
            </a:r>
          </a:p>
          <a:p>
            <a:pPr>
              <a:buFont typeface="Wingdings" panose="05000000000000000000" pitchFamily="2" charset="2"/>
              <a:buChar char="§"/>
            </a:pPr>
            <a:r>
              <a:rPr lang="nl-NL" dirty="0" smtClean="0"/>
              <a:t>Jullie hebben voor deze PIT-opdracht </a:t>
            </a:r>
            <a:r>
              <a:rPr lang="nl-NL" dirty="0" smtClean="0"/>
              <a:t>inmiddels </a:t>
            </a:r>
            <a:r>
              <a:rPr lang="nl-NL" dirty="0" smtClean="0"/>
              <a:t>een doelgroep gekozen.</a:t>
            </a:r>
          </a:p>
          <a:p>
            <a:pPr>
              <a:buFont typeface="Wingdings" panose="05000000000000000000" pitchFamily="2" charset="2"/>
              <a:buChar char="§"/>
            </a:pPr>
            <a:r>
              <a:rPr lang="nl-NL" dirty="0" smtClean="0"/>
              <a:t>Vandaag gaan jullie </a:t>
            </a:r>
            <a:r>
              <a:rPr lang="nl-NL" dirty="0" smtClean="0"/>
              <a:t>info zoeken over het </a:t>
            </a:r>
            <a:r>
              <a:rPr lang="nl-NL" dirty="0" smtClean="0"/>
              <a:t>werken met de gekozen </a:t>
            </a:r>
            <a:r>
              <a:rPr lang="nl-NL" dirty="0" smtClean="0"/>
              <a:t>doelgroep</a:t>
            </a:r>
          </a:p>
          <a:p>
            <a:pPr>
              <a:buFont typeface="Wingdings" panose="05000000000000000000" pitchFamily="2" charset="2"/>
              <a:buChar char="§"/>
            </a:pPr>
            <a:r>
              <a:rPr lang="nl-NL" dirty="0" smtClean="0"/>
              <a:t>De opbrengst van jullie zoektocht verwerken jullie in een presentatie</a:t>
            </a:r>
            <a:endParaRPr lang="nl-NL" dirty="0" smtClean="0"/>
          </a:p>
          <a:p>
            <a:pPr>
              <a:buFont typeface="Wingdings" panose="05000000000000000000" pitchFamily="2" charset="2"/>
              <a:buChar char="§"/>
            </a:pPr>
            <a:r>
              <a:rPr lang="nl-NL" dirty="0" smtClean="0"/>
              <a:t>Dit laten jullie volgende week aan de klas zien. </a:t>
            </a:r>
          </a:p>
          <a:p>
            <a:pPr>
              <a:buFont typeface="Wingdings" panose="05000000000000000000" pitchFamily="2" charset="2"/>
              <a:buChar char="§"/>
            </a:pPr>
            <a:r>
              <a:rPr lang="nl-NL" dirty="0" smtClean="0"/>
              <a:t>Onderdeel van de presentatie is ook een </a:t>
            </a:r>
            <a:r>
              <a:rPr lang="nl-NL" dirty="0" smtClean="0"/>
              <a:t>kort stukje film </a:t>
            </a:r>
            <a:r>
              <a:rPr lang="nl-NL" dirty="0" smtClean="0"/>
              <a:t>over de doelgroep. </a:t>
            </a:r>
          </a:p>
          <a:p>
            <a:pPr>
              <a:buFont typeface="Wingdings" panose="05000000000000000000" pitchFamily="2" charset="2"/>
              <a:buChar char="§"/>
            </a:pPr>
            <a:r>
              <a:rPr lang="nl-NL" dirty="0" smtClean="0"/>
              <a:t>Dus laat iets zien van het werken met de doelgroep </a:t>
            </a:r>
            <a:r>
              <a:rPr lang="nl-NL" dirty="0" smtClean="0"/>
              <a:t>waar </a:t>
            </a:r>
            <a:r>
              <a:rPr lang="nl-NL" dirty="0" smtClean="0"/>
              <a:t>jullie je als groepje tijdens deze PIT op gaan richten.</a:t>
            </a:r>
          </a:p>
          <a:p>
            <a:pPr>
              <a:buFont typeface="Wingdings" panose="05000000000000000000" pitchFamily="2" charset="2"/>
              <a:buChar char="§"/>
            </a:pPr>
            <a:r>
              <a:rPr lang="nl-NL" dirty="0" smtClean="0"/>
              <a:t>Sla de link naar het filmpje goed op in de presentatie die </a:t>
            </a:r>
            <a:r>
              <a:rPr lang="nl-NL" dirty="0" smtClean="0"/>
              <a:t>jullie </a:t>
            </a:r>
            <a:r>
              <a:rPr lang="nl-NL" dirty="0" smtClean="0"/>
              <a:t>laten zien. </a:t>
            </a:r>
          </a:p>
          <a:p>
            <a:pPr>
              <a:buFont typeface="Wingdings" panose="05000000000000000000" pitchFamily="2" charset="2"/>
              <a:buChar char="§"/>
            </a:pPr>
            <a:r>
              <a:rPr lang="nl-NL" dirty="0" smtClean="0"/>
              <a:t>Volgende week gaan jullie het werken met de gekozen doelgroep presenteren</a:t>
            </a:r>
            <a:r>
              <a:rPr lang="nl-NL" dirty="0" smtClean="0"/>
              <a:t>.</a:t>
            </a:r>
          </a:p>
          <a:p>
            <a:pPr>
              <a:buFont typeface="Wingdings" panose="05000000000000000000" pitchFamily="2" charset="2"/>
              <a:buChar char="§"/>
            </a:pPr>
            <a:r>
              <a:rPr lang="nl-NL" dirty="0" smtClean="0"/>
              <a:t>Zorg ervoor dat iedereen in je groepje aan bod komt bij het presenteren</a:t>
            </a:r>
            <a:endParaRPr lang="nl-NL" dirty="0" smtClean="0"/>
          </a:p>
          <a:p>
            <a:pPr marL="0" indent="0">
              <a:buNone/>
            </a:pPr>
            <a:endParaRPr lang="nl-NL" dirty="0" smtClean="0"/>
          </a:p>
          <a:p>
            <a:pPr marL="0" indent="0">
              <a:buNone/>
            </a:pPr>
            <a:endParaRPr lang="nl-NL" dirty="0"/>
          </a:p>
        </p:txBody>
      </p:sp>
    </p:spTree>
    <p:extLst>
      <p:ext uri="{BB962C8B-B14F-4D97-AF65-F5344CB8AC3E}">
        <p14:creationId xmlns:p14="http://schemas.microsoft.com/office/powerpoint/2010/main" val="1763567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09749"/>
          </a:xfrm>
        </p:spPr>
        <p:txBody>
          <a:bodyPr/>
          <a:lstStyle/>
          <a:p>
            <a:r>
              <a:rPr lang="nl-NL" dirty="0" smtClean="0"/>
              <a:t>Zijn er voor nu nog vragen?</a:t>
            </a:r>
            <a:endParaRPr lang="nl-NL" dirty="0"/>
          </a:p>
        </p:txBody>
      </p:sp>
      <p:pic>
        <p:nvPicPr>
          <p:cNvPr id="4" name="Tijdelijke aanduiding voor inhoud 3"/>
          <p:cNvPicPr>
            <a:picLocks noGrp="1" noChangeAspect="1"/>
          </p:cNvPicPr>
          <p:nvPr>
            <p:ph idx="1"/>
          </p:nvPr>
        </p:nvPicPr>
        <p:blipFill rotWithShape="1">
          <a:blip r:embed="rId2"/>
          <a:srcRect t="10397" r="1213" b="11421"/>
          <a:stretch/>
        </p:blipFill>
        <p:spPr>
          <a:xfrm>
            <a:off x="796835" y="2000700"/>
            <a:ext cx="5016138" cy="3969826"/>
          </a:xfrm>
          <a:prstGeom prst="rect">
            <a:avLst/>
          </a:prstGeom>
        </p:spPr>
      </p:pic>
    </p:spTree>
    <p:extLst>
      <p:ext uri="{BB962C8B-B14F-4D97-AF65-F5344CB8AC3E}">
        <p14:creationId xmlns:p14="http://schemas.microsoft.com/office/powerpoint/2010/main" val="1357053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Vooruitblik volgende les:</a:t>
            </a:r>
            <a:endParaRPr lang="nl-NL" dirty="0"/>
          </a:p>
        </p:txBody>
      </p:sp>
      <p:sp>
        <p:nvSpPr>
          <p:cNvPr id="3" name="Tijdelijke aanduiding voor inhoud 2"/>
          <p:cNvSpPr>
            <a:spLocks noGrp="1"/>
          </p:cNvSpPr>
          <p:nvPr>
            <p:ph idx="1"/>
          </p:nvPr>
        </p:nvSpPr>
        <p:spPr>
          <a:xfrm>
            <a:off x="677334" y="1270000"/>
            <a:ext cx="8596668" cy="3880773"/>
          </a:xfrm>
        </p:spPr>
        <p:txBody>
          <a:bodyPr/>
          <a:lstStyle/>
          <a:p>
            <a:r>
              <a:rPr lang="nl-NL" dirty="0" smtClean="0"/>
              <a:t>Groepspresentaties doelgroepen</a:t>
            </a:r>
          </a:p>
          <a:p>
            <a:r>
              <a:rPr lang="nl-NL" dirty="0" smtClean="0"/>
              <a:t>Starten </a:t>
            </a:r>
            <a:r>
              <a:rPr lang="nl-NL" dirty="0"/>
              <a:t>met het voorbereiden </a:t>
            </a:r>
            <a:r>
              <a:rPr lang="nl-NL" dirty="0" smtClean="0"/>
              <a:t>van </a:t>
            </a:r>
            <a:r>
              <a:rPr lang="nl-NL" dirty="0"/>
              <a:t>interviews die jullie gaan </a:t>
            </a:r>
            <a:r>
              <a:rPr lang="nl-NL" dirty="0" smtClean="0"/>
              <a:t>afnemen bij een </a:t>
            </a:r>
            <a:r>
              <a:rPr lang="nl-NL" dirty="0"/>
              <a:t>begeleider die werkt met de door jullie gekozen doelgroep</a:t>
            </a:r>
            <a:r>
              <a:rPr lang="nl-NL" dirty="0" smtClean="0"/>
              <a:t>.</a:t>
            </a:r>
          </a:p>
          <a:p>
            <a:endParaRPr lang="nl-NL" dirty="0"/>
          </a:p>
        </p:txBody>
      </p:sp>
      <p:pic>
        <p:nvPicPr>
          <p:cNvPr id="4" name="Afbeelding 3"/>
          <p:cNvPicPr>
            <a:picLocks noChangeAspect="1"/>
          </p:cNvPicPr>
          <p:nvPr/>
        </p:nvPicPr>
        <p:blipFill>
          <a:blip r:embed="rId2"/>
          <a:stretch>
            <a:fillRect/>
          </a:stretch>
        </p:blipFill>
        <p:spPr>
          <a:xfrm>
            <a:off x="1096865" y="2590800"/>
            <a:ext cx="5578254" cy="3358533"/>
          </a:xfrm>
          <a:prstGeom prst="rect">
            <a:avLst/>
          </a:prstGeom>
        </p:spPr>
      </p:pic>
    </p:spTree>
    <p:extLst>
      <p:ext uri="{BB962C8B-B14F-4D97-AF65-F5344CB8AC3E}">
        <p14:creationId xmlns:p14="http://schemas.microsoft.com/office/powerpoint/2010/main" val="396302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4551</TotalTime>
  <Words>508</Words>
  <Application>Microsoft Office PowerPoint</Application>
  <PresentationFormat>Breedbeeld</PresentationFormat>
  <Paragraphs>53</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Trebuchet MS</vt:lpstr>
      <vt:lpstr>Wingdings</vt:lpstr>
      <vt:lpstr>Wingdings 3</vt:lpstr>
      <vt:lpstr>Facet</vt:lpstr>
      <vt:lpstr>PIT 2</vt:lpstr>
      <vt:lpstr>Afronding PIT-1</vt:lpstr>
      <vt:lpstr>Introductie project</vt:lpstr>
      <vt:lpstr>Toetsing van deze PIT:</vt:lpstr>
      <vt:lpstr>Vandaag</vt:lpstr>
      <vt:lpstr>Vandaag</vt:lpstr>
      <vt:lpstr>Stap 1 Brainstorm over de eerste leervraag       bij de PIT</vt:lpstr>
      <vt:lpstr>Zijn er voor nu nog vragen?</vt:lpstr>
      <vt:lpstr>Vooruitblik volgende les:</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 Poelman</dc:creator>
  <cp:lastModifiedBy>Simon Poelman</cp:lastModifiedBy>
  <cp:revision>37</cp:revision>
  <dcterms:created xsi:type="dcterms:W3CDTF">2017-11-21T12:48:58Z</dcterms:created>
  <dcterms:modified xsi:type="dcterms:W3CDTF">2019-11-20T20:40:32Z</dcterms:modified>
</cp:coreProperties>
</file>